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6" r:id="rId3"/>
    <p:sldId id="269" r:id="rId4"/>
    <p:sldId id="258" r:id="rId5"/>
    <p:sldId id="259" r:id="rId6"/>
    <p:sldId id="260" r:id="rId7"/>
    <p:sldId id="261" r:id="rId8"/>
    <p:sldId id="262" r:id="rId9"/>
    <p:sldId id="264" r:id="rId10"/>
    <p:sldId id="271" r:id="rId11"/>
    <p:sldId id="270" r:id="rId12"/>
    <p:sldId id="266" r:id="rId13"/>
    <p:sldId id="268" r:id="rId14"/>
    <p:sldId id="272" r:id="rId15"/>
    <p:sldId id="273" r:id="rId16"/>
    <p:sldId id="288" r:id="rId17"/>
    <p:sldId id="287" r:id="rId18"/>
    <p:sldId id="289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0" r:id="rId27"/>
    <p:sldId id="281" r:id="rId28"/>
    <p:sldId id="283" r:id="rId29"/>
    <p:sldId id="284" r:id="rId30"/>
    <p:sldId id="285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830AC9-5FB6-4F1E-A696-560216625797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EA5966-92D1-4BA1-A723-C6F4C1781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667000"/>
            <a:ext cx="8610600" cy="3200400"/>
          </a:xfrm>
        </p:spPr>
        <p:txBody>
          <a:bodyPr>
            <a:normAutofit/>
          </a:bodyPr>
          <a:lstStyle/>
          <a:p>
            <a:r>
              <a:rPr lang="en-US" sz="5300" dirty="0" smtClean="0"/>
              <a:t>Procedural Sedation &amp; Analgesia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Revision of 2005 recommendations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Daniel Frick D.O.</a:t>
            </a:r>
          </a:p>
          <a:p>
            <a:r>
              <a:rPr lang="en-US" dirty="0" smtClean="0"/>
              <a:t>PGYII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Note…….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Procedural Sedation does not apply to patients receiving analgesia for pain control without sedatives, sedation solely for the purpose of managing </a:t>
            </a:r>
            <a:r>
              <a:rPr lang="en-US" dirty="0" err="1" smtClean="0"/>
              <a:t>anxiolysis</a:t>
            </a:r>
            <a:r>
              <a:rPr lang="en-US" dirty="0" smtClean="0"/>
              <a:t>, behavioral emergencies, patient’s whom are </a:t>
            </a:r>
            <a:r>
              <a:rPr lang="en-US" dirty="0" err="1" smtClean="0"/>
              <a:t>intubated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Does pre-procedural fasting decrease risk of Emesis/aspiration?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Does routine use of </a:t>
            </a:r>
            <a:r>
              <a:rPr lang="en-US" dirty="0" err="1" smtClean="0"/>
              <a:t>Capnography</a:t>
            </a:r>
            <a:r>
              <a:rPr lang="en-US" dirty="0" smtClean="0"/>
              <a:t> reduce incidence of adverse respiratory events?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minimum number of personnel necessary to manage complications?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</a:t>
            </a:r>
            <a:r>
              <a:rPr lang="en-US" dirty="0" err="1" smtClean="0"/>
              <a:t>ketamine</a:t>
            </a:r>
            <a:r>
              <a:rPr lang="en-US" dirty="0" smtClean="0"/>
              <a:t>, </a:t>
            </a:r>
            <a:r>
              <a:rPr lang="en-US" dirty="0" err="1" smtClean="0"/>
              <a:t>propofol</a:t>
            </a:r>
            <a:r>
              <a:rPr lang="en-US" dirty="0" smtClean="0"/>
              <a:t>, </a:t>
            </a:r>
            <a:r>
              <a:rPr lang="en-US" dirty="0" err="1" smtClean="0"/>
              <a:t>etomidate</a:t>
            </a:r>
            <a:r>
              <a:rPr lang="en-US" dirty="0" smtClean="0"/>
              <a:t>, </a:t>
            </a:r>
            <a:r>
              <a:rPr lang="en-US" dirty="0" err="1" smtClean="0"/>
              <a:t>dexmedetomidine</a:t>
            </a:r>
            <a:r>
              <a:rPr lang="en-US" dirty="0" smtClean="0"/>
              <a:t>, </a:t>
            </a:r>
            <a:r>
              <a:rPr lang="en-US" dirty="0" err="1" smtClean="0"/>
              <a:t>alfentanil</a:t>
            </a:r>
            <a:r>
              <a:rPr lang="en-US" dirty="0" smtClean="0"/>
              <a:t>, and </a:t>
            </a:r>
            <a:r>
              <a:rPr lang="en-US" dirty="0" err="1" smtClean="0"/>
              <a:t>remifentanil</a:t>
            </a:r>
            <a:r>
              <a:rPr lang="en-US" dirty="0" smtClean="0"/>
              <a:t> be safely administered?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57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pre-procedural fasting decrease risk of Emesis/aspiration?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Level B:</a:t>
            </a:r>
            <a:r>
              <a:rPr lang="en-US" dirty="0" smtClean="0"/>
              <a:t> Do not delay procedural sedation in adults or </a:t>
            </a:r>
            <a:r>
              <a:rPr lang="en-US" dirty="0" err="1" smtClean="0"/>
              <a:t>peds</a:t>
            </a:r>
            <a:r>
              <a:rPr lang="en-US" dirty="0" smtClean="0"/>
              <a:t> in the ED based on fasting time</a:t>
            </a:r>
          </a:p>
          <a:p>
            <a:pPr lvl="1"/>
            <a:r>
              <a:rPr lang="en-US" dirty="0" err="1" smtClean="0"/>
              <a:t>Preprocedural</a:t>
            </a:r>
            <a:r>
              <a:rPr lang="en-US" dirty="0" smtClean="0"/>
              <a:t> fasting for any duration has not demonstrated reduction in risk of emesis or aspiration</a:t>
            </a:r>
          </a:p>
          <a:p>
            <a:r>
              <a:rPr lang="en-US" dirty="0" smtClean="0"/>
              <a:t>Systematic reviews and practice advisories acknowledge lack of evidence to support specific </a:t>
            </a:r>
            <a:r>
              <a:rPr lang="en-US" dirty="0" err="1" smtClean="0"/>
              <a:t>preprocedural</a:t>
            </a:r>
            <a:r>
              <a:rPr lang="en-US" dirty="0" smtClean="0"/>
              <a:t> fasting </a:t>
            </a:r>
          </a:p>
          <a:p>
            <a:r>
              <a:rPr lang="en-US" dirty="0" smtClean="0"/>
              <a:t>Four Class 2 trials with </a:t>
            </a:r>
            <a:r>
              <a:rPr lang="en-US" dirty="0" err="1" smtClean="0"/>
              <a:t>peds</a:t>
            </a:r>
            <a:r>
              <a:rPr lang="en-US" dirty="0" smtClean="0"/>
              <a:t> and one class 1 trial with adults and </a:t>
            </a:r>
            <a:r>
              <a:rPr lang="en-US" dirty="0" err="1" smtClean="0"/>
              <a:t>peds</a:t>
            </a:r>
            <a:r>
              <a:rPr lang="en-US" dirty="0" smtClean="0"/>
              <a:t> examined effect of fasting time (0 to &gt;8 hrs) on emesis and aspiration during ED sedation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None</a:t>
            </a:r>
            <a:r>
              <a:rPr lang="en-US" dirty="0" smtClean="0"/>
              <a:t> demonstrated a significant difference in rates of emesis or aspiration when comparing fasting times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1219200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chemeClr val="tx1"/>
                </a:solidFill>
              </a:rPr>
              <a:t>Robak et al</a:t>
            </a:r>
            <a:r>
              <a:rPr lang="en-US" sz="2800" smtClean="0">
                <a:solidFill>
                  <a:schemeClr val="tx1"/>
                </a:solidFill>
              </a:rPr>
              <a:t>.- </a:t>
            </a:r>
            <a:r>
              <a:rPr lang="en-US" sz="2800" u="sng" smtClean="0">
                <a:solidFill>
                  <a:schemeClr val="tx1"/>
                </a:solidFill>
              </a:rPr>
              <a:t>Preprocedural fasting and adverse events in procedural sedation and analgesia in a pediatric emergency department: are they related?</a:t>
            </a:r>
            <a:endParaRPr lang="en-US" sz="2800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1,555 pediatric patients: </a:t>
            </a:r>
            <a:r>
              <a:rPr lang="en-US" dirty="0" err="1" smtClean="0"/>
              <a:t>ketamine</a:t>
            </a:r>
            <a:r>
              <a:rPr lang="en-US" dirty="0" smtClean="0"/>
              <a:t>, </a:t>
            </a:r>
            <a:r>
              <a:rPr lang="en-US" dirty="0" err="1" smtClean="0"/>
              <a:t>midazolam</a:t>
            </a:r>
            <a:r>
              <a:rPr lang="en-US" dirty="0" smtClean="0"/>
              <a:t>/</a:t>
            </a:r>
            <a:r>
              <a:rPr lang="en-US" dirty="0" err="1" smtClean="0"/>
              <a:t>ketamine</a:t>
            </a:r>
            <a:r>
              <a:rPr lang="en-US" dirty="0" smtClean="0"/>
              <a:t>, </a:t>
            </a:r>
            <a:r>
              <a:rPr lang="en-US" dirty="0" err="1" smtClean="0"/>
              <a:t>midazolam</a:t>
            </a:r>
            <a:r>
              <a:rPr lang="en-US" dirty="0" smtClean="0"/>
              <a:t>/</a:t>
            </a:r>
            <a:r>
              <a:rPr lang="en-US" dirty="0" err="1" smtClean="0"/>
              <a:t>fentanyl</a:t>
            </a:r>
            <a:endParaRPr lang="en-US" dirty="0" smtClean="0"/>
          </a:p>
          <a:p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No relationship between fasting  time and proportion of patients with adverse events</a:t>
            </a:r>
          </a:p>
          <a:p>
            <a:pPr lvl="2"/>
            <a:r>
              <a:rPr lang="en-US" dirty="0" smtClean="0"/>
              <a:t>Adverse events</a:t>
            </a:r>
          </a:p>
          <a:p>
            <a:pPr lvl="3"/>
            <a:r>
              <a:rPr lang="en-US" dirty="0" smtClean="0"/>
              <a:t>Respiratory- apnea, </a:t>
            </a:r>
            <a:r>
              <a:rPr lang="en-US" dirty="0" err="1" smtClean="0"/>
              <a:t>laryngospasm</a:t>
            </a:r>
            <a:r>
              <a:rPr lang="en-US" dirty="0" smtClean="0"/>
              <a:t>, pulse ox &lt;90% on room air</a:t>
            </a:r>
          </a:p>
          <a:p>
            <a:pPr lvl="3"/>
            <a:r>
              <a:rPr lang="en-US" dirty="0" smtClean="0"/>
              <a:t>Aspiration</a:t>
            </a:r>
          </a:p>
          <a:p>
            <a:pPr lvl="2"/>
            <a:r>
              <a:rPr lang="en-US" dirty="0" smtClean="0"/>
              <a:t>No aspiration events documented!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 err="1" smtClean="0"/>
              <a:t>Treston</a:t>
            </a:r>
            <a:r>
              <a:rPr lang="en-US" sz="3100" b="1" dirty="0" smtClean="0"/>
              <a:t>-</a:t>
            </a:r>
            <a:r>
              <a:rPr lang="en-US" sz="3100" dirty="0" smtClean="0"/>
              <a:t> 257 pediatric patients undergoing procedural sedation with </a:t>
            </a:r>
            <a:r>
              <a:rPr lang="en-US" sz="3100" dirty="0" err="1" smtClean="0"/>
              <a:t>ketamine</a:t>
            </a:r>
            <a:endParaRPr lang="en-US" sz="3100" dirty="0" smtClean="0"/>
          </a:p>
          <a:p>
            <a:pPr lvl="1"/>
            <a:r>
              <a:rPr lang="en-US" sz="2800" dirty="0" smtClean="0"/>
              <a:t>Fasting did not correlate with the incidence of emesis-No clinically detectable aspiration and no airway maneuvers or suction required</a:t>
            </a:r>
          </a:p>
          <a:p>
            <a:r>
              <a:rPr lang="en-US" sz="3100" b="1" dirty="0" smtClean="0"/>
              <a:t>McKee et al- </a:t>
            </a:r>
            <a:r>
              <a:rPr lang="en-US" sz="3100" dirty="0" smtClean="0"/>
              <a:t>471 </a:t>
            </a:r>
            <a:r>
              <a:rPr lang="en-US" sz="3100" dirty="0" err="1" smtClean="0"/>
              <a:t>peds</a:t>
            </a:r>
            <a:r>
              <a:rPr lang="en-US" sz="3100" dirty="0" smtClean="0"/>
              <a:t> patients  with </a:t>
            </a:r>
            <a:r>
              <a:rPr lang="en-US" sz="3100" dirty="0" err="1" smtClean="0"/>
              <a:t>ketamine</a:t>
            </a:r>
            <a:r>
              <a:rPr lang="en-US" sz="3100" dirty="0" smtClean="0"/>
              <a:t> +/- oral analgesia</a:t>
            </a:r>
          </a:p>
          <a:p>
            <a:pPr lvl="1"/>
            <a:r>
              <a:rPr lang="en-US" sz="2800" dirty="0" smtClean="0"/>
              <a:t>Oral analgesia: 5% w/ emesis</a:t>
            </a:r>
          </a:p>
          <a:p>
            <a:pPr lvl="1"/>
            <a:r>
              <a:rPr lang="en-US" sz="2800" dirty="0" err="1" smtClean="0"/>
              <a:t>Ketamine</a:t>
            </a:r>
            <a:r>
              <a:rPr lang="en-US" sz="2800" dirty="0" smtClean="0"/>
              <a:t> only: 2.6%  w/ emesis</a:t>
            </a:r>
          </a:p>
          <a:p>
            <a:pPr lvl="1"/>
            <a:r>
              <a:rPr lang="en-US" sz="2800" dirty="0" smtClean="0"/>
              <a:t>Respiratory adverse events (~5%) similar between 2 groups</a:t>
            </a:r>
          </a:p>
          <a:p>
            <a:r>
              <a:rPr lang="en-US" sz="3100" b="1" dirty="0" smtClean="0"/>
              <a:t>Bell et al- </a:t>
            </a:r>
            <a:r>
              <a:rPr lang="en-US" sz="3100" dirty="0" smtClean="0"/>
              <a:t>400 adult and </a:t>
            </a:r>
            <a:r>
              <a:rPr lang="en-US" sz="3100" dirty="0" err="1" smtClean="0"/>
              <a:t>peds</a:t>
            </a:r>
            <a:r>
              <a:rPr lang="en-US" sz="3100" dirty="0" smtClean="0"/>
              <a:t> undergoing sedation w/ </a:t>
            </a:r>
            <a:r>
              <a:rPr lang="en-US" sz="3100" dirty="0" err="1" smtClean="0"/>
              <a:t>propofol</a:t>
            </a:r>
            <a:endParaRPr lang="en-US" sz="3100" dirty="0" smtClean="0"/>
          </a:p>
          <a:p>
            <a:pPr lvl="1"/>
            <a:r>
              <a:rPr lang="en-US" sz="2800" dirty="0" smtClean="0"/>
              <a:t>No difference in adverse events between fasting and non-fasting</a:t>
            </a:r>
          </a:p>
          <a:p>
            <a:pPr lvl="2"/>
            <a:r>
              <a:rPr lang="en-US" sz="2800" dirty="0" smtClean="0"/>
              <a:t>Emesis 0.4% </a:t>
            </a:r>
            <a:r>
              <a:rPr lang="en-US" sz="2800" dirty="0" err="1" smtClean="0"/>
              <a:t>wo</a:t>
            </a:r>
            <a:r>
              <a:rPr lang="en-US" sz="2800" dirty="0" smtClean="0"/>
              <a:t> fasting, 0.8% patients fasting</a:t>
            </a:r>
          </a:p>
          <a:p>
            <a:pPr lvl="2"/>
            <a:r>
              <a:rPr lang="en-US" sz="2800" dirty="0" smtClean="0"/>
              <a:t>Respiratory: 22.4% </a:t>
            </a:r>
            <a:r>
              <a:rPr lang="en-US" sz="2800" dirty="0" err="1" smtClean="0"/>
              <a:t>wo</a:t>
            </a:r>
            <a:r>
              <a:rPr lang="en-US" sz="2800" dirty="0" smtClean="0"/>
              <a:t> fasting, 19.5% in those fasting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Does the routine use of </a:t>
            </a:r>
            <a:r>
              <a:rPr lang="en-US" sz="3200" dirty="0" err="1" smtClean="0"/>
              <a:t>capnography</a:t>
            </a:r>
            <a:r>
              <a:rPr lang="en-US" sz="3200" dirty="0" smtClean="0"/>
              <a:t> reduce the incidence of adverse respiratory events?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Level B</a:t>
            </a:r>
            <a:r>
              <a:rPr lang="en-US" dirty="0" smtClean="0"/>
              <a:t>: </a:t>
            </a:r>
            <a:r>
              <a:rPr lang="en-US" dirty="0" err="1" smtClean="0"/>
              <a:t>Capnography</a:t>
            </a:r>
            <a:r>
              <a:rPr lang="en-US" dirty="0" smtClean="0"/>
              <a:t> may be used as an adjunct to pulse </a:t>
            </a:r>
            <a:r>
              <a:rPr lang="en-US" dirty="0" err="1" smtClean="0"/>
              <a:t>oximetry</a:t>
            </a:r>
            <a:r>
              <a:rPr lang="en-US" dirty="0" smtClean="0"/>
              <a:t> and clinical assessment to detect hypoventilation and apnea earlier than pulse </a:t>
            </a:r>
            <a:r>
              <a:rPr lang="en-US" dirty="0" err="1" smtClean="0"/>
              <a:t>oximetry</a:t>
            </a:r>
            <a:r>
              <a:rPr lang="en-US" dirty="0" smtClean="0"/>
              <a:t> and/or clinical assessment alone in patients undergoing procedural sedation and analgesia in the ED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Capnography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Capnometry</a:t>
            </a:r>
            <a:r>
              <a:rPr lang="en-US" dirty="0" smtClean="0"/>
              <a:t> is the numeric display of exhaled carbon dioxide concentrations</a:t>
            </a:r>
          </a:p>
          <a:p>
            <a:r>
              <a:rPr lang="en-US" dirty="0" smtClean="0"/>
              <a:t>Allows continuous measurement of exhaled carbon dioxide and displays the resulting waveform graphically</a:t>
            </a:r>
          </a:p>
          <a:p>
            <a:r>
              <a:rPr lang="en-US" dirty="0" smtClean="0"/>
              <a:t>Provides an advantage over pulse </a:t>
            </a:r>
            <a:r>
              <a:rPr lang="en-US" dirty="0" err="1" smtClean="0"/>
              <a:t>oximetry</a:t>
            </a:r>
            <a:r>
              <a:rPr lang="en-US" dirty="0" smtClean="0"/>
              <a:t> alone by identifying respiratory depression more consistently</a:t>
            </a:r>
          </a:p>
          <a:p>
            <a:r>
              <a:rPr lang="en-US" dirty="0" smtClean="0"/>
              <a:t>Detects hypoventilation earlier than methods such as pulse </a:t>
            </a:r>
            <a:r>
              <a:rPr lang="en-US" dirty="0" err="1" smtClean="0"/>
              <a:t>oximetry</a:t>
            </a:r>
            <a:r>
              <a:rPr lang="en-US" dirty="0" smtClean="0"/>
              <a:t> and pulse rate alone, particularly when supplemental oxygen is administered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Waugh published a Class III meta-analysis including 5 studies</a:t>
            </a:r>
            <a:endParaRPr lang="en-US" sz="2400" dirty="0" smtClean="0"/>
          </a:p>
          <a:p>
            <a:pPr lvl="1"/>
            <a:r>
              <a:rPr lang="en-US" sz="2000" dirty="0" err="1" smtClean="0"/>
              <a:t>Capnography</a:t>
            </a:r>
            <a:r>
              <a:rPr lang="en-US" sz="2000" dirty="0" smtClean="0"/>
              <a:t> was 17.6% times more likely to detect respiratory depression over standard monitoring alone- events like </a:t>
            </a:r>
            <a:r>
              <a:rPr lang="en-US" sz="2000" dirty="0" err="1" smtClean="0"/>
              <a:t>desat</a:t>
            </a:r>
            <a:r>
              <a:rPr lang="en-US" sz="2000" dirty="0" smtClean="0"/>
              <a:t>, requiring supplemental oxygen, requiring bag-valve mask</a:t>
            </a:r>
          </a:p>
          <a:p>
            <a:r>
              <a:rPr lang="en-US" sz="2300" b="1" dirty="0" smtClean="0"/>
              <a:t>Burton- </a:t>
            </a:r>
            <a:r>
              <a:rPr lang="en-US" sz="2300" dirty="0" smtClean="0"/>
              <a:t>ETCO2 abnormalities demonstrated before pulse ox in 70% of patients having adverse event</a:t>
            </a:r>
          </a:p>
          <a:p>
            <a:r>
              <a:rPr lang="en-US" sz="2300" b="1" dirty="0" smtClean="0"/>
              <a:t>Miner et al-</a:t>
            </a:r>
            <a:r>
              <a:rPr lang="en-US" sz="2300" dirty="0" smtClean="0"/>
              <a:t> All episodes of respiratory depression detected by CO2 monitoring where pulse ox only detected 33%</a:t>
            </a:r>
          </a:p>
          <a:p>
            <a:r>
              <a:rPr lang="en-US" sz="2300" b="1" dirty="0" err="1" smtClean="0"/>
              <a:t>Vargo</a:t>
            </a:r>
            <a:r>
              <a:rPr lang="en-US" sz="2300" b="1" dirty="0" smtClean="0"/>
              <a:t> et al-</a:t>
            </a:r>
            <a:r>
              <a:rPr lang="en-US" sz="2300" dirty="0" smtClean="0"/>
              <a:t> Study during endoscopy- 100% </a:t>
            </a:r>
            <a:r>
              <a:rPr lang="en-US" sz="2300" dirty="0" err="1" smtClean="0"/>
              <a:t>resp</a:t>
            </a:r>
            <a:r>
              <a:rPr lang="en-US" sz="2300" dirty="0" smtClean="0"/>
              <a:t> events detected by </a:t>
            </a:r>
            <a:r>
              <a:rPr lang="en-US" sz="2300" dirty="0" err="1" smtClean="0"/>
              <a:t>capnography</a:t>
            </a:r>
            <a:r>
              <a:rPr lang="en-US" sz="2300" dirty="0" smtClean="0"/>
              <a:t>, 50% by pulse ox, none by provider observation</a:t>
            </a:r>
          </a:p>
          <a:p>
            <a:pPr lvl="1"/>
            <a:endParaRPr lang="en-US" sz="20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Deitch</a:t>
            </a:r>
            <a:r>
              <a:rPr lang="en-US" b="1" dirty="0" smtClean="0"/>
              <a:t> et al- </a:t>
            </a:r>
            <a:r>
              <a:rPr lang="en-US" dirty="0" smtClean="0"/>
              <a:t>Study of 80 pts with </a:t>
            </a:r>
            <a:r>
              <a:rPr lang="en-US" dirty="0" err="1" smtClean="0"/>
              <a:t>fentanyl</a:t>
            </a:r>
            <a:r>
              <a:rPr lang="en-US" dirty="0" smtClean="0"/>
              <a:t> and versed</a:t>
            </a:r>
          </a:p>
          <a:p>
            <a:pPr lvl="1"/>
            <a:r>
              <a:rPr lang="en-US" dirty="0" smtClean="0"/>
              <a:t> 35% of patients had respiratory depression with none of those episodes detected by provider</a:t>
            </a:r>
          </a:p>
          <a:p>
            <a:r>
              <a:rPr lang="en-US" dirty="0" smtClean="0"/>
              <a:t>2011 study of 117 pts with </a:t>
            </a:r>
            <a:r>
              <a:rPr lang="en-US" dirty="0" err="1" smtClean="0"/>
              <a:t>fentanyl</a:t>
            </a:r>
            <a:r>
              <a:rPr lang="en-US" dirty="0" smtClean="0"/>
              <a:t> and versed</a:t>
            </a:r>
          </a:p>
          <a:p>
            <a:pPr lvl="1"/>
            <a:r>
              <a:rPr lang="en-US" dirty="0" smtClean="0"/>
              <a:t> 49% of patients had respiratory depression, but only detected in 25% of patient’s by pulse ox</a:t>
            </a:r>
          </a:p>
          <a:p>
            <a:r>
              <a:rPr lang="en-US" b="1" dirty="0" smtClean="0"/>
              <a:t>Anderson et al-</a:t>
            </a:r>
            <a:r>
              <a:rPr lang="en-US" dirty="0" smtClean="0"/>
              <a:t> Class III study with </a:t>
            </a:r>
            <a:r>
              <a:rPr lang="en-US" dirty="0" err="1" smtClean="0"/>
              <a:t>propofol</a:t>
            </a:r>
            <a:r>
              <a:rPr lang="en-US" dirty="0" smtClean="0"/>
              <a:t> sedation in </a:t>
            </a:r>
            <a:r>
              <a:rPr lang="en-US" dirty="0" err="1" smtClean="0"/>
              <a:t>peds</a:t>
            </a:r>
            <a:r>
              <a:rPr lang="en-US" dirty="0" smtClean="0"/>
              <a:t> during </a:t>
            </a:r>
            <a:r>
              <a:rPr lang="en-US" dirty="0" err="1" smtClean="0"/>
              <a:t>ortho</a:t>
            </a:r>
            <a:r>
              <a:rPr lang="en-US" dirty="0" smtClean="0"/>
              <a:t> procedures.</a:t>
            </a:r>
          </a:p>
          <a:p>
            <a:pPr lvl="1"/>
            <a:r>
              <a:rPr lang="en-US" dirty="0" smtClean="0"/>
              <a:t>100% of episodes of apnea and 60% of episodes of airway obstruction were detected by </a:t>
            </a:r>
            <a:r>
              <a:rPr lang="en-US" dirty="0" err="1" smtClean="0"/>
              <a:t>capnography</a:t>
            </a:r>
            <a:r>
              <a:rPr lang="en-US" dirty="0" smtClean="0"/>
              <a:t> before pulse ox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810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use of </a:t>
            </a:r>
            <a:r>
              <a:rPr lang="en-US" dirty="0" err="1" smtClean="0"/>
              <a:t>capnography</a:t>
            </a:r>
            <a:r>
              <a:rPr lang="en-US" dirty="0" smtClean="0"/>
              <a:t> provide clinically important benefit?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pPr lvl="1"/>
            <a:r>
              <a:rPr lang="en-US" sz="3200" dirty="0" smtClean="0"/>
              <a:t>Multiple studies have shown decreased hypoxia with </a:t>
            </a:r>
            <a:r>
              <a:rPr lang="en-US" sz="3200" dirty="0" err="1" smtClean="0"/>
              <a:t>capnography</a:t>
            </a:r>
            <a:r>
              <a:rPr lang="en-US" sz="3200" dirty="0" smtClean="0"/>
              <a:t> </a:t>
            </a:r>
          </a:p>
          <a:p>
            <a:pPr lvl="2"/>
            <a:r>
              <a:rPr lang="en-US" sz="2400" b="1" dirty="0" err="1" smtClean="0"/>
              <a:t>Lightdale</a:t>
            </a:r>
            <a:r>
              <a:rPr lang="en-US" sz="2400" dirty="0" smtClean="0"/>
              <a:t>- Class II study during pediatric endoscopy</a:t>
            </a:r>
          </a:p>
          <a:p>
            <a:pPr lvl="3"/>
            <a:r>
              <a:rPr lang="en-US" dirty="0" smtClean="0"/>
              <a:t> </a:t>
            </a:r>
            <a:r>
              <a:rPr lang="en-US" sz="2200" dirty="0" smtClean="0"/>
              <a:t>reduction in hypoxia from 24% to 11% with </a:t>
            </a:r>
            <a:r>
              <a:rPr lang="en-US" sz="2200" dirty="0" err="1" smtClean="0"/>
              <a:t>capnography</a:t>
            </a:r>
            <a:endParaRPr lang="en-US" sz="2200" dirty="0" smtClean="0"/>
          </a:p>
          <a:p>
            <a:pPr lvl="2"/>
            <a:r>
              <a:rPr lang="en-US" sz="2400" b="1" dirty="0" err="1" smtClean="0"/>
              <a:t>Qadeer</a:t>
            </a:r>
            <a:r>
              <a:rPr lang="en-US" sz="2400" dirty="0" smtClean="0"/>
              <a:t>- Class II study in Adult endoscopy</a:t>
            </a:r>
          </a:p>
          <a:p>
            <a:pPr lvl="3"/>
            <a:r>
              <a:rPr lang="en-US" sz="2200" dirty="0" smtClean="0"/>
              <a:t>Reduction in hypoxia from 69% to 46% with </a:t>
            </a:r>
            <a:r>
              <a:rPr lang="en-US" sz="2200" dirty="0" err="1" smtClean="0"/>
              <a:t>capnography</a:t>
            </a:r>
            <a:endParaRPr lang="en-US" sz="2200" dirty="0" smtClean="0"/>
          </a:p>
          <a:p>
            <a:pPr lvl="2"/>
            <a:r>
              <a:rPr lang="en-US" sz="2400" b="1" dirty="0" err="1" smtClean="0"/>
              <a:t>Deitch</a:t>
            </a:r>
            <a:r>
              <a:rPr lang="en-US" sz="2400" b="1" dirty="0" smtClean="0"/>
              <a:t>-</a:t>
            </a:r>
            <a:r>
              <a:rPr lang="en-US" sz="2400" dirty="0" smtClean="0"/>
              <a:t> Class II- Does </a:t>
            </a:r>
            <a:r>
              <a:rPr lang="en-US" sz="2400" dirty="0" err="1" smtClean="0"/>
              <a:t>capnography</a:t>
            </a:r>
            <a:r>
              <a:rPr lang="en-US" sz="2400" dirty="0" smtClean="0"/>
              <a:t> decrease incidence of hypoxic events in patients receiving </a:t>
            </a:r>
            <a:r>
              <a:rPr lang="en-US" sz="2400" dirty="0" err="1" smtClean="0"/>
              <a:t>propofol</a:t>
            </a:r>
            <a:r>
              <a:rPr lang="en-US" sz="2400" dirty="0" smtClean="0"/>
              <a:t> for procedural sedation?</a:t>
            </a:r>
          </a:p>
          <a:p>
            <a:pPr lvl="3"/>
            <a:r>
              <a:rPr lang="en-US" sz="2200" dirty="0" smtClean="0"/>
              <a:t>absolute risk reduction 17% with </a:t>
            </a:r>
            <a:r>
              <a:rPr lang="en-US" sz="2200" dirty="0" err="1" smtClean="0"/>
              <a:t>capnography</a:t>
            </a:r>
            <a:r>
              <a:rPr lang="en-US" sz="2200" dirty="0" smtClean="0"/>
              <a:t> during </a:t>
            </a:r>
            <a:r>
              <a:rPr lang="en-US" sz="2200" dirty="0" err="1" smtClean="0"/>
              <a:t>propofol</a:t>
            </a:r>
            <a:r>
              <a:rPr lang="en-US" sz="2200" dirty="0" smtClean="0"/>
              <a:t> sedation</a:t>
            </a:r>
          </a:p>
          <a:p>
            <a:pPr lvl="2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Designation of Classes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I- Highest quality data consisting of Randomized, controlled trial or meta-analysis of randomized trials</a:t>
            </a:r>
          </a:p>
          <a:p>
            <a:r>
              <a:rPr lang="en-US" dirty="0" smtClean="0"/>
              <a:t>Class II- non-randomized trial</a:t>
            </a:r>
          </a:p>
          <a:p>
            <a:r>
              <a:rPr lang="en-US" dirty="0" smtClean="0"/>
              <a:t>Class III- Case series, case report, review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What is the minimum number of personnel necessary to manage complications?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Level C recommendation: </a:t>
            </a:r>
            <a:r>
              <a:rPr lang="en-US" sz="2800" dirty="0" smtClean="0"/>
              <a:t>During Procedural sedation a nurse or other qualified individual should be present for continuous monitoring of the patient in addition to the provider performing the procedure </a:t>
            </a:r>
          </a:p>
          <a:p>
            <a:r>
              <a:rPr lang="en-US" dirty="0" smtClean="0"/>
              <a:t>A 2011 ACEP statement expressed strong support for qualified ED nurses to administer </a:t>
            </a:r>
            <a:r>
              <a:rPr lang="en-US" dirty="0" err="1" smtClean="0"/>
              <a:t>propofol</a:t>
            </a:r>
            <a:r>
              <a:rPr lang="en-US" dirty="0" smtClean="0"/>
              <a:t>, </a:t>
            </a:r>
            <a:r>
              <a:rPr lang="en-US" dirty="0" err="1" smtClean="0"/>
              <a:t>ketamine</a:t>
            </a:r>
            <a:r>
              <a:rPr lang="en-US" dirty="0" smtClean="0"/>
              <a:t>, and other sedatives under direct supervision of a privileged EM physician</a:t>
            </a:r>
          </a:p>
          <a:p>
            <a:pPr lvl="1"/>
            <a:r>
              <a:rPr lang="en-US" dirty="0" smtClean="0"/>
              <a:t>Qualified meaning capable of detecting hypotension, hypoventilation, hypoxia, and </a:t>
            </a:r>
            <a:r>
              <a:rPr lang="en-US" dirty="0" err="1" smtClean="0"/>
              <a:t>dysrhythmias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Few class III studies reporting from observational </a:t>
            </a:r>
            <a:r>
              <a:rPr lang="en-US" sz="3100" dirty="0" err="1" smtClean="0"/>
              <a:t>databse</a:t>
            </a:r>
            <a:r>
              <a:rPr lang="en-US" sz="3100" dirty="0" smtClean="0"/>
              <a:t> of ~1000 cases of Emergency-directed procedural sedations</a:t>
            </a:r>
          </a:p>
          <a:p>
            <a:pPr lvl="1"/>
            <a:r>
              <a:rPr lang="en-US" sz="2800" dirty="0" smtClean="0"/>
              <a:t>Rate of complication defined as airway obstruction, apnea, hypotension, and hypoxia was similar (~4%) whether a single physician administered sedation and performed procedure or 2 physicians were present- 1 administering sedation and other performing the procedure. Nurse always present</a:t>
            </a:r>
          </a:p>
          <a:p>
            <a:r>
              <a:rPr lang="en-US" sz="3100" dirty="0" smtClean="0"/>
              <a:t>Another Class III study 457 sedations for orthopedic procedures </a:t>
            </a:r>
          </a:p>
          <a:p>
            <a:pPr lvl="1"/>
            <a:r>
              <a:rPr lang="en-US" sz="2800" dirty="0" smtClean="0"/>
              <a:t>No difference in incidence of adverse events requiring intervention between cases using  1 physician + 1 nurse  vs. 2 physicians + 1 nurse</a:t>
            </a:r>
          </a:p>
          <a:p>
            <a:pPr lvl="1"/>
            <a:r>
              <a:rPr lang="en-US" sz="2800" dirty="0" smtClean="0"/>
              <a:t>Adverse events: airway repositioning, suctioning, supplemental O2, oral or nasal airway, BVM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Can </a:t>
            </a:r>
            <a:r>
              <a:rPr lang="en-US" sz="3100" dirty="0" err="1" smtClean="0"/>
              <a:t>ketamine</a:t>
            </a:r>
            <a:r>
              <a:rPr lang="en-US" sz="3100" dirty="0" smtClean="0"/>
              <a:t>, </a:t>
            </a:r>
            <a:r>
              <a:rPr lang="en-US" sz="3100" dirty="0" err="1" smtClean="0"/>
              <a:t>propofol,etomidate</a:t>
            </a:r>
            <a:r>
              <a:rPr lang="en-US" sz="3100" dirty="0" smtClean="0"/>
              <a:t>, </a:t>
            </a:r>
            <a:r>
              <a:rPr lang="en-US" sz="3100" dirty="0" err="1" smtClean="0"/>
              <a:t>dexmedetomidine</a:t>
            </a:r>
            <a:r>
              <a:rPr lang="en-US" sz="3100" dirty="0" smtClean="0"/>
              <a:t>, </a:t>
            </a:r>
            <a:r>
              <a:rPr lang="en-US" sz="3100" dirty="0" err="1" smtClean="0"/>
              <a:t>alfentanil</a:t>
            </a:r>
            <a:r>
              <a:rPr lang="en-US" sz="3100" dirty="0" smtClean="0"/>
              <a:t>, and </a:t>
            </a:r>
            <a:r>
              <a:rPr lang="en-US" sz="3100" dirty="0" err="1" smtClean="0"/>
              <a:t>remifentanil</a:t>
            </a:r>
            <a:r>
              <a:rPr lang="en-US" sz="3100" dirty="0" smtClean="0"/>
              <a:t> be safely administered?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Level A recommendation: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Ketamine</a:t>
            </a:r>
            <a:r>
              <a:rPr lang="en-US" dirty="0" smtClean="0"/>
              <a:t> can be safely administered to children for procedural sedation and analgesia in the ED. </a:t>
            </a:r>
            <a:r>
              <a:rPr lang="en-US" dirty="0" err="1" smtClean="0"/>
              <a:t>Propofol</a:t>
            </a:r>
            <a:r>
              <a:rPr lang="en-US" dirty="0" smtClean="0"/>
              <a:t> can be safely administered to children and adults in the ED </a:t>
            </a:r>
          </a:p>
          <a:p>
            <a:r>
              <a:rPr lang="en-US" b="1" dirty="0" smtClean="0"/>
              <a:t>Level B recommendation: </a:t>
            </a:r>
          </a:p>
          <a:p>
            <a:pPr lvl="1"/>
            <a:r>
              <a:rPr lang="en-US" dirty="0" err="1" smtClean="0"/>
              <a:t>Etomidate</a:t>
            </a:r>
            <a:r>
              <a:rPr lang="en-US" dirty="0" smtClean="0"/>
              <a:t> can be safely administered to adults. A combination of </a:t>
            </a:r>
            <a:r>
              <a:rPr lang="en-US" dirty="0" err="1" smtClean="0"/>
              <a:t>propofol</a:t>
            </a:r>
            <a:r>
              <a:rPr lang="en-US" dirty="0" smtClean="0"/>
              <a:t> and </a:t>
            </a:r>
            <a:r>
              <a:rPr lang="en-US" dirty="0" err="1" smtClean="0"/>
              <a:t>ketamine</a:t>
            </a:r>
            <a:r>
              <a:rPr lang="en-US" dirty="0" smtClean="0"/>
              <a:t> can be safely administered to adults and children</a:t>
            </a:r>
          </a:p>
          <a:p>
            <a:r>
              <a:rPr lang="en-US" b="1" dirty="0" smtClean="0"/>
              <a:t>Level C recommendation: </a:t>
            </a:r>
          </a:p>
          <a:p>
            <a:pPr lvl="1"/>
            <a:r>
              <a:rPr lang="en-US" dirty="0" err="1" smtClean="0"/>
              <a:t>Ketamine</a:t>
            </a:r>
            <a:r>
              <a:rPr lang="en-US" dirty="0" smtClean="0"/>
              <a:t> can be safely administered to Adults in the ED. </a:t>
            </a:r>
            <a:r>
              <a:rPr lang="en-US" dirty="0" err="1" smtClean="0"/>
              <a:t>Etomidate</a:t>
            </a:r>
            <a:r>
              <a:rPr lang="en-US" dirty="0" smtClean="0"/>
              <a:t> can be safely administered to children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short-acting sedative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Brief-acting sedative agents confer shorter periods of impaired levels of consciousness and therefore less risk for adverse respiratory events</a:t>
            </a:r>
          </a:p>
          <a:p>
            <a:r>
              <a:rPr lang="en-US" dirty="0" smtClean="0"/>
              <a:t>Shorter periods of patient’s impaired consciousness require shorter periods of monitoring and allocation of medical staff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&gt;26,000 patients and cases have been studied in regards to </a:t>
            </a:r>
            <a:r>
              <a:rPr lang="en-US" dirty="0" err="1" smtClean="0"/>
              <a:t>propofol</a:t>
            </a:r>
            <a:r>
              <a:rPr lang="en-US" dirty="0" smtClean="0"/>
              <a:t> as an agent for procedural sedation</a:t>
            </a:r>
          </a:p>
          <a:p>
            <a:r>
              <a:rPr lang="en-US" dirty="0" smtClean="0"/>
              <a:t>Dose: typically 1mg/kg bolus followed by 0.5mg/kg every 3-5 minutes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00600" y="1676400"/>
            <a:ext cx="4343400" cy="3581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Studies continue to support the use of </a:t>
            </a:r>
            <a:r>
              <a:rPr lang="en-US" sz="2400" dirty="0" err="1" smtClean="0"/>
              <a:t>Ketamine</a:t>
            </a:r>
            <a:r>
              <a:rPr lang="en-US" sz="2400" dirty="0" smtClean="0"/>
              <a:t> for children undergoing procedural sedation and analgesia</a:t>
            </a:r>
          </a:p>
          <a:p>
            <a:r>
              <a:rPr lang="en-US" sz="2400" dirty="0" smtClean="0"/>
              <a:t>Intravenous </a:t>
            </a:r>
            <a:r>
              <a:rPr lang="en-US" sz="2400" dirty="0" err="1" smtClean="0"/>
              <a:t>ketamine</a:t>
            </a:r>
            <a:r>
              <a:rPr lang="en-US" sz="2400" dirty="0" smtClean="0"/>
              <a:t> in adult population remains less common due to reported rates of emergence phenomena and recovery agitation</a:t>
            </a:r>
          </a:p>
          <a:p>
            <a:r>
              <a:rPr lang="en-US" sz="2400" dirty="0" smtClean="0"/>
              <a:t> Initial slow dose 1mg/kg followed by 0.5mg/kg every 5-15 minutes</a:t>
            </a:r>
          </a:p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304800" y="0"/>
            <a:ext cx="4040188" cy="1489075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Propofol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0"/>
            <a:ext cx="4041775" cy="1524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Ketamine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Treatable </a:t>
            </a:r>
            <a:r>
              <a:rPr lang="en-US" dirty="0" err="1" smtClean="0"/>
              <a:t>Ketamine</a:t>
            </a:r>
            <a:r>
              <a:rPr lang="en-US" dirty="0" smtClean="0"/>
              <a:t> side effects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Nausea/emesis: </a:t>
            </a:r>
            <a:r>
              <a:rPr lang="en-US" b="1" dirty="0" smtClean="0"/>
              <a:t>Langston et al</a:t>
            </a:r>
            <a:r>
              <a:rPr lang="en-US" dirty="0" smtClean="0"/>
              <a:t> in double blind study showed significant reduction in vomiting in pediatric patients when given with </a:t>
            </a:r>
            <a:r>
              <a:rPr lang="en-US" dirty="0" err="1" smtClean="0"/>
              <a:t>Zofran</a:t>
            </a:r>
            <a:endParaRPr lang="en-US" dirty="0" smtClean="0"/>
          </a:p>
          <a:p>
            <a:pPr lvl="1"/>
            <a:r>
              <a:rPr lang="en-US" dirty="0" smtClean="0"/>
              <a:t>No adverse events were associated with use of </a:t>
            </a:r>
            <a:r>
              <a:rPr lang="en-US" dirty="0" err="1" smtClean="0"/>
              <a:t>zofran</a:t>
            </a:r>
            <a:r>
              <a:rPr lang="en-US" dirty="0" smtClean="0"/>
              <a:t> in this trial</a:t>
            </a:r>
          </a:p>
          <a:p>
            <a:r>
              <a:rPr lang="en-US" dirty="0" err="1" smtClean="0"/>
              <a:t>Hypersalivation</a:t>
            </a:r>
            <a:r>
              <a:rPr lang="en-US" dirty="0" smtClean="0"/>
              <a:t>: </a:t>
            </a:r>
            <a:r>
              <a:rPr lang="en-US" b="1" dirty="0" smtClean="0"/>
              <a:t>Brown et al.</a:t>
            </a:r>
            <a:r>
              <a:rPr lang="en-US" dirty="0" smtClean="0"/>
              <a:t> reported reduction in </a:t>
            </a:r>
            <a:r>
              <a:rPr lang="en-US" dirty="0" err="1" smtClean="0"/>
              <a:t>hypersalivation</a:t>
            </a:r>
            <a:r>
              <a:rPr lang="en-US" dirty="0" smtClean="0"/>
              <a:t> with use of atropine.</a:t>
            </a:r>
          </a:p>
          <a:p>
            <a:pPr lvl="1"/>
            <a:r>
              <a:rPr lang="en-US" dirty="0" err="1" smtClean="0"/>
              <a:t>Hypersalivation</a:t>
            </a:r>
            <a:r>
              <a:rPr lang="en-US" dirty="0" smtClean="0"/>
              <a:t> with </a:t>
            </a:r>
            <a:r>
              <a:rPr lang="en-US" dirty="0" err="1" smtClean="0"/>
              <a:t>ketamine</a:t>
            </a:r>
            <a:r>
              <a:rPr lang="en-US" dirty="0" smtClean="0"/>
              <a:t> uncommonly has clinical implications during sedation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Ketofol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Class I-III studies show:</a:t>
            </a:r>
          </a:p>
          <a:p>
            <a:pPr lvl="1"/>
            <a:r>
              <a:rPr lang="en-US" dirty="0" smtClean="0"/>
              <a:t>Combination allows for decreased dosing of both agents compared to if either drug were used individually</a:t>
            </a:r>
          </a:p>
          <a:p>
            <a:r>
              <a:rPr lang="en-US" dirty="0" smtClean="0"/>
              <a:t>Typically use 0.5-0.75mg/kg of each agent</a:t>
            </a:r>
          </a:p>
          <a:p>
            <a:r>
              <a:rPr lang="en-US" dirty="0" err="1" smtClean="0"/>
              <a:t>Propofol</a:t>
            </a:r>
            <a:r>
              <a:rPr lang="en-US" dirty="0" smtClean="0"/>
              <a:t> associated hypotension and respiratory depression theoretically reduced with increased in circulatory </a:t>
            </a:r>
            <a:r>
              <a:rPr lang="en-US" dirty="0" err="1" smtClean="0"/>
              <a:t>norepinephrine</a:t>
            </a:r>
            <a:r>
              <a:rPr lang="en-US" dirty="0" smtClean="0"/>
              <a:t> induced by </a:t>
            </a:r>
            <a:r>
              <a:rPr lang="en-US" dirty="0" err="1" smtClean="0"/>
              <a:t>ketamine</a:t>
            </a:r>
            <a:endParaRPr lang="en-US" dirty="0" smtClean="0"/>
          </a:p>
          <a:p>
            <a:r>
              <a:rPr lang="en-US" dirty="0" err="1" smtClean="0"/>
              <a:t>Ketamine</a:t>
            </a:r>
            <a:r>
              <a:rPr lang="en-US" dirty="0" smtClean="0"/>
              <a:t> associated nausea and emergence reactions theoretically reduced by antiemetic and </a:t>
            </a:r>
            <a:r>
              <a:rPr lang="en-US" dirty="0" err="1" smtClean="0"/>
              <a:t>anxiolytic</a:t>
            </a:r>
            <a:r>
              <a:rPr lang="en-US" dirty="0" smtClean="0"/>
              <a:t> properties of </a:t>
            </a:r>
            <a:r>
              <a:rPr lang="en-US" dirty="0" err="1" smtClean="0"/>
              <a:t>propofol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Ketofol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 Class 1 study showed</a:t>
            </a:r>
          </a:p>
          <a:p>
            <a:pPr lvl="1"/>
            <a:r>
              <a:rPr lang="en-US" dirty="0" smtClean="0"/>
              <a:t>Combination of </a:t>
            </a:r>
            <a:r>
              <a:rPr lang="en-US" dirty="0" err="1" smtClean="0"/>
              <a:t>ketamine</a:t>
            </a:r>
            <a:r>
              <a:rPr lang="en-US" dirty="0" smtClean="0"/>
              <a:t> and </a:t>
            </a:r>
            <a:r>
              <a:rPr lang="en-US" dirty="0" err="1" smtClean="0"/>
              <a:t>propofol</a:t>
            </a:r>
            <a:r>
              <a:rPr lang="en-US" dirty="0" smtClean="0"/>
              <a:t>, when compared to single agent sedations, resulted in higher provider satisfaction with sedation encounters</a:t>
            </a:r>
          </a:p>
          <a:p>
            <a:r>
              <a:rPr lang="en-US" dirty="0" smtClean="0"/>
              <a:t>Class I study</a:t>
            </a:r>
          </a:p>
          <a:p>
            <a:pPr lvl="1"/>
            <a:r>
              <a:rPr lang="en-US" dirty="0" smtClean="0"/>
              <a:t>Shorter sedation time times by approximately 19% or 3 minutes when combining the two agents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Etomidate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Pro: </a:t>
            </a:r>
          </a:p>
          <a:p>
            <a:pPr lvl="1"/>
            <a:r>
              <a:rPr lang="en-US" dirty="0" err="1" smtClean="0"/>
              <a:t>Etomidate</a:t>
            </a:r>
            <a:r>
              <a:rPr lang="en-US" dirty="0" smtClean="0"/>
              <a:t> has clinical characteristics similar to those of </a:t>
            </a:r>
            <a:r>
              <a:rPr lang="en-US" dirty="0" err="1" smtClean="0"/>
              <a:t>propofol</a:t>
            </a:r>
            <a:r>
              <a:rPr lang="en-US" dirty="0" smtClean="0"/>
              <a:t> including: onset of sedation, sedation depth, and duration of clinical effects</a:t>
            </a:r>
          </a:p>
          <a:p>
            <a:r>
              <a:rPr lang="en-US" b="1" dirty="0" smtClean="0"/>
              <a:t>Con: </a:t>
            </a:r>
          </a:p>
          <a:p>
            <a:pPr lvl="1"/>
            <a:r>
              <a:rPr lang="en-US" dirty="0" err="1" smtClean="0"/>
              <a:t>Etomidate</a:t>
            </a:r>
            <a:r>
              <a:rPr lang="en-US" dirty="0" smtClean="0"/>
              <a:t> associated </a:t>
            </a:r>
            <a:r>
              <a:rPr lang="en-US" dirty="0" err="1" smtClean="0"/>
              <a:t>myoclonus</a:t>
            </a:r>
            <a:endParaRPr lang="en-US" dirty="0" smtClean="0"/>
          </a:p>
          <a:p>
            <a:pPr lvl="2"/>
            <a:r>
              <a:rPr lang="en-US" dirty="0" smtClean="0"/>
              <a:t>Range from mild to severe in 20%-40% of patient’s </a:t>
            </a:r>
          </a:p>
          <a:p>
            <a:pPr lvl="2"/>
            <a:r>
              <a:rPr lang="en-US" dirty="0" smtClean="0"/>
              <a:t>Uncommonly result in clinically significant </a:t>
            </a:r>
            <a:r>
              <a:rPr lang="en-US" dirty="0" err="1" smtClean="0"/>
              <a:t>sequelae</a:t>
            </a:r>
            <a:endParaRPr lang="en-US" dirty="0" smtClean="0"/>
          </a:p>
          <a:p>
            <a:pPr lvl="1"/>
            <a:r>
              <a:rPr lang="en-US" dirty="0" smtClean="0"/>
              <a:t>Adrenal suppression has been </a:t>
            </a:r>
            <a:r>
              <a:rPr lang="en-US" dirty="0" err="1" smtClean="0"/>
              <a:t>demonstarted</a:t>
            </a:r>
            <a:r>
              <a:rPr lang="en-US" dirty="0" smtClean="0"/>
              <a:t> with </a:t>
            </a:r>
            <a:r>
              <a:rPr lang="en-US" dirty="0" err="1" smtClean="0"/>
              <a:t>cortisol</a:t>
            </a:r>
            <a:r>
              <a:rPr lang="en-US" dirty="0" smtClean="0"/>
              <a:t> depression for up to 24hrs following only a single dose</a:t>
            </a:r>
          </a:p>
          <a:p>
            <a:pPr lvl="2"/>
            <a:r>
              <a:rPr lang="en-US" dirty="0" smtClean="0"/>
              <a:t>However levels remain within normal range with no clinically significant </a:t>
            </a:r>
            <a:r>
              <a:rPr lang="en-US" dirty="0" err="1" smtClean="0"/>
              <a:t>sequelae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Alfentanil</a:t>
            </a:r>
            <a:r>
              <a:rPr lang="en-US" dirty="0" smtClean="0"/>
              <a:t>- </a:t>
            </a:r>
            <a:r>
              <a:rPr lang="en-US" dirty="0" err="1" smtClean="0"/>
              <a:t>ultrashort</a:t>
            </a:r>
            <a:r>
              <a:rPr lang="en-US" dirty="0" smtClean="0"/>
              <a:t>- acting analogue of </a:t>
            </a:r>
            <a:r>
              <a:rPr lang="en-US" dirty="0" err="1" smtClean="0"/>
              <a:t>fentanyl</a:t>
            </a:r>
            <a:endParaRPr lang="en-US" dirty="0" smtClean="0"/>
          </a:p>
          <a:p>
            <a:pPr lvl="1"/>
            <a:r>
              <a:rPr lang="en-US" dirty="0" smtClean="0"/>
              <a:t>Concluded to be safe when added to </a:t>
            </a:r>
            <a:r>
              <a:rPr lang="en-US" dirty="0" err="1" smtClean="0"/>
              <a:t>propofol</a:t>
            </a:r>
            <a:r>
              <a:rPr lang="en-US" dirty="0" smtClean="0"/>
              <a:t> for procedural sedation however noted an increase in patient’s who required stimulation to induce ventilation during procedural sedation </a:t>
            </a:r>
          </a:p>
          <a:p>
            <a:pPr lvl="1"/>
            <a:r>
              <a:rPr lang="en-US" dirty="0" smtClean="0"/>
              <a:t>Study concluded no benefit derived from addition of </a:t>
            </a:r>
            <a:r>
              <a:rPr lang="en-US" dirty="0" err="1" smtClean="0"/>
              <a:t>Alfentanil</a:t>
            </a:r>
            <a:r>
              <a:rPr lang="en-US" dirty="0" smtClean="0"/>
              <a:t> to </a:t>
            </a:r>
            <a:r>
              <a:rPr lang="en-US" dirty="0" err="1" smtClean="0"/>
              <a:t>propofol</a:t>
            </a:r>
            <a:r>
              <a:rPr lang="en-US" dirty="0" smtClean="0"/>
              <a:t> with regards to rates of hypoventilation</a:t>
            </a:r>
          </a:p>
          <a:p>
            <a:r>
              <a:rPr lang="en-US" dirty="0" err="1" smtClean="0"/>
              <a:t>Dexmedetomidate</a:t>
            </a:r>
            <a:endParaRPr lang="en-US" dirty="0" smtClean="0"/>
          </a:p>
          <a:p>
            <a:pPr lvl="1"/>
            <a:r>
              <a:rPr lang="en-US" dirty="0" smtClean="0"/>
              <a:t>only one case report published addressing use of </a:t>
            </a:r>
            <a:r>
              <a:rPr lang="en-US" dirty="0" err="1" smtClean="0"/>
              <a:t>dexmedetomidate</a:t>
            </a:r>
            <a:r>
              <a:rPr lang="en-US" dirty="0" smtClean="0"/>
              <a:t> in procedural sedation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Levels of Evidence to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Level A: Generally accepted with high degree of clinical certainty</a:t>
            </a:r>
          </a:p>
          <a:p>
            <a:r>
              <a:rPr lang="en-US" dirty="0" smtClean="0"/>
              <a:t>Level B: Strategy or range of strategies that reflect moderate clinical certainty </a:t>
            </a:r>
          </a:p>
          <a:p>
            <a:r>
              <a:rPr lang="en-US" dirty="0" smtClean="0"/>
              <a:t>Level C: Based on expert consensus in the absence of any adequate published literature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Safe and effective sedation and analgesia in the ED is a critical skill that is core to the practice of Emergency Medicine!</a:t>
            </a:r>
          </a:p>
          <a:p>
            <a:r>
              <a:rPr lang="en-US" dirty="0" smtClean="0"/>
              <a:t>Successful sedation requires considerations of pitfalls and complexity of patient’s underlying physiology</a:t>
            </a:r>
          </a:p>
          <a:p>
            <a:r>
              <a:rPr lang="en-US" dirty="0" smtClean="0"/>
              <a:t>Always be ready for what might </a:t>
            </a:r>
            <a:r>
              <a:rPr lang="en-US" smtClean="0"/>
              <a:t>go wrong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Procedural sedation and analgesia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Procedural Sedation and analgesia</a:t>
            </a:r>
            <a:endParaRPr lang="en-US" dirty="0" smtClean="0"/>
          </a:p>
          <a:p>
            <a:pPr lvl="1"/>
            <a:r>
              <a:rPr lang="en-US" dirty="0" smtClean="0"/>
              <a:t>Technique of administering sedatives or dissociative agents w/</a:t>
            </a:r>
            <a:r>
              <a:rPr lang="en-US" dirty="0" err="1" smtClean="0"/>
              <a:t>wo</a:t>
            </a:r>
            <a:r>
              <a:rPr lang="en-US" dirty="0" smtClean="0"/>
              <a:t> analgesics to induce an altered state of consciousness allowing tolerance of painful or unpleasant procedures while preserving </a:t>
            </a:r>
            <a:r>
              <a:rPr lang="en-US" dirty="0" err="1" smtClean="0"/>
              <a:t>cardiorespiratory</a:t>
            </a:r>
            <a:r>
              <a:rPr lang="en-US" dirty="0" smtClean="0"/>
              <a:t> function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Sedation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Minimal Sedation</a:t>
            </a:r>
          </a:p>
          <a:p>
            <a:pPr lvl="1"/>
            <a:r>
              <a:rPr lang="en-US" dirty="0" smtClean="0"/>
              <a:t>Near baseline level of alertness during which patients respond normally to verbal commands</a:t>
            </a:r>
          </a:p>
          <a:p>
            <a:pPr lvl="1"/>
            <a:r>
              <a:rPr lang="en-US" dirty="0" smtClean="0"/>
              <a:t>Cognitive function and coordination may be impaired</a:t>
            </a:r>
          </a:p>
          <a:p>
            <a:pPr lvl="1"/>
            <a:r>
              <a:rPr lang="en-US" dirty="0" err="1" smtClean="0"/>
              <a:t>Ventilatory</a:t>
            </a:r>
            <a:r>
              <a:rPr lang="en-US" dirty="0" smtClean="0"/>
              <a:t> and cardiovascular functions unaffected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Sedation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Moderate Sedation</a:t>
            </a:r>
            <a:endParaRPr lang="en-US" dirty="0" smtClean="0"/>
          </a:p>
          <a:p>
            <a:pPr lvl="1"/>
            <a:r>
              <a:rPr lang="en-US" dirty="0" smtClean="0"/>
              <a:t>Induce depressed level of consciousness during which patients respond purposefully to verbal commands alone or by light tactile stimulation</a:t>
            </a:r>
          </a:p>
          <a:p>
            <a:pPr lvl="1"/>
            <a:r>
              <a:rPr lang="en-US" dirty="0" smtClean="0"/>
              <a:t>Airway is self-maintained with spontaneous ventilation. </a:t>
            </a:r>
          </a:p>
          <a:p>
            <a:pPr lvl="1"/>
            <a:r>
              <a:rPr lang="en-US" dirty="0" smtClean="0"/>
              <a:t>Patient’s speech is often slurred and have delayed or altered responses to verbal stimuli</a:t>
            </a:r>
          </a:p>
          <a:p>
            <a:pPr lvl="1"/>
            <a:r>
              <a:rPr lang="en-US" dirty="0" smtClean="0"/>
              <a:t>Moderate sedation will often induce event amnesia </a:t>
            </a:r>
          </a:p>
          <a:p>
            <a:pPr lvl="1"/>
            <a:r>
              <a:rPr lang="en-US" dirty="0" smtClean="0"/>
              <a:t>Commonly achieved with a benzodiazepine, often in conjunction with an </a:t>
            </a:r>
            <a:r>
              <a:rPr lang="en-US" dirty="0" err="1" smtClean="0"/>
              <a:t>opioid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Sedation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Dissociative sedation</a:t>
            </a:r>
          </a:p>
          <a:p>
            <a:pPr lvl="1"/>
            <a:r>
              <a:rPr lang="en-US" dirty="0" smtClean="0"/>
              <a:t>Trance-like cataleptic state characterized by profound analgesia and amnesia, with retention of protective airway reflexes with spontaneous respirations and cardiopulmonary stability</a:t>
            </a:r>
          </a:p>
          <a:p>
            <a:pPr lvl="1"/>
            <a:r>
              <a:rPr lang="en-US" dirty="0" err="1" smtClean="0"/>
              <a:t>Ketamine</a:t>
            </a:r>
            <a:r>
              <a:rPr lang="en-US" dirty="0" smtClean="0"/>
              <a:t> is commonly administered to evoke dissociative levels of sedation</a:t>
            </a:r>
          </a:p>
          <a:p>
            <a:pPr lvl="1"/>
            <a:r>
              <a:rPr lang="en-US" dirty="0" smtClean="0"/>
              <a:t>Used to facilitate moderate to severely painful procedures, as well as procedures requiring immobilization in uncooperative patients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Sedation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Deep Sedation</a:t>
            </a:r>
            <a:endParaRPr lang="en-US" dirty="0" smtClean="0"/>
          </a:p>
          <a:p>
            <a:pPr lvl="1"/>
            <a:r>
              <a:rPr lang="en-US" dirty="0" smtClean="0"/>
              <a:t>pharmacologically induced depression of consciousness </a:t>
            </a:r>
          </a:p>
          <a:p>
            <a:pPr lvl="1"/>
            <a:r>
              <a:rPr lang="en-US" dirty="0" smtClean="0"/>
              <a:t>Patients cannot be easily aroused but respond purposefully to repeated or painful stimulation</a:t>
            </a:r>
          </a:p>
          <a:p>
            <a:pPr lvl="1"/>
            <a:r>
              <a:rPr lang="en-US" dirty="0" err="1" smtClean="0"/>
              <a:t>Ventilatory</a:t>
            </a:r>
            <a:r>
              <a:rPr lang="en-US" dirty="0" smtClean="0"/>
              <a:t> function may be impaired as well as spontaneous ventilation and protection of airway </a:t>
            </a:r>
          </a:p>
          <a:p>
            <a:pPr lvl="1"/>
            <a:r>
              <a:rPr lang="en-US" dirty="0" smtClean="0"/>
              <a:t>Cardiovascular function is usually maintained</a:t>
            </a:r>
          </a:p>
          <a:p>
            <a:pPr lvl="1"/>
            <a:r>
              <a:rPr lang="en-US" dirty="0" err="1" smtClean="0"/>
              <a:t>Propofol</a:t>
            </a:r>
            <a:r>
              <a:rPr lang="en-US" dirty="0" smtClean="0"/>
              <a:t>, </a:t>
            </a:r>
            <a:r>
              <a:rPr lang="en-US" dirty="0" err="1" smtClean="0"/>
              <a:t>etomidate</a:t>
            </a:r>
            <a:r>
              <a:rPr lang="en-US" dirty="0" smtClean="0"/>
              <a:t>, or a benzodiazepine</a:t>
            </a:r>
          </a:p>
          <a:p>
            <a:pPr lvl="2"/>
            <a:r>
              <a:rPr lang="en-US" dirty="0" smtClean="0"/>
              <a:t>Usually with </a:t>
            </a:r>
            <a:r>
              <a:rPr lang="en-US" dirty="0" err="1" smtClean="0"/>
              <a:t>opioid</a:t>
            </a:r>
            <a:r>
              <a:rPr lang="en-US" dirty="0" smtClean="0"/>
              <a:t> for painful procedures</a:t>
            </a:r>
          </a:p>
          <a:p>
            <a:pPr lvl="2"/>
            <a:r>
              <a:rPr lang="en-US" dirty="0" smtClean="0"/>
              <a:t>Also </a:t>
            </a:r>
            <a:r>
              <a:rPr lang="en-US" dirty="0" err="1" smtClean="0"/>
              <a:t>Ketofol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Sedation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General anesthesia</a:t>
            </a:r>
          </a:p>
          <a:p>
            <a:pPr lvl="1"/>
            <a:r>
              <a:rPr lang="en-US" dirty="0" smtClean="0"/>
              <a:t>Loss of consciousness</a:t>
            </a:r>
          </a:p>
          <a:p>
            <a:pPr lvl="1"/>
            <a:r>
              <a:rPr lang="en-US" dirty="0" smtClean="0"/>
              <a:t>Unresponsiveness to all stimuli and the absence of airway protective reflexes, patients are not </a:t>
            </a:r>
            <a:r>
              <a:rPr lang="en-US" dirty="0" err="1" smtClean="0"/>
              <a:t>arousable</a:t>
            </a:r>
            <a:r>
              <a:rPr lang="en-US" dirty="0" smtClean="0"/>
              <a:t>, even by painful stimulation</a:t>
            </a:r>
          </a:p>
          <a:p>
            <a:pPr lvl="1"/>
            <a:r>
              <a:rPr lang="en-US" dirty="0" smtClean="0"/>
              <a:t>Patients often require assistance in maintaining their airway and cardiovascular function may be impaired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722" y="6336268"/>
            <a:ext cx="3179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Ann </a:t>
            </a:r>
            <a:r>
              <a:rPr lang="en-US" sz="1600" dirty="0" err="1" smtClean="0"/>
              <a:t>Emerg</a:t>
            </a:r>
            <a:r>
              <a:rPr lang="en-US" sz="1600" dirty="0" smtClean="0"/>
              <a:t> Med. 2014;63:247-258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528</TotalTime>
  <Words>2014</Words>
  <Application>Microsoft Office PowerPoint</Application>
  <PresentationFormat>On-screen Show (4:3)</PresentationFormat>
  <Paragraphs>193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Tw Cen MT</vt:lpstr>
      <vt:lpstr>Wingdings</vt:lpstr>
      <vt:lpstr>Wingdings 2</vt:lpstr>
      <vt:lpstr>Median</vt:lpstr>
      <vt:lpstr>Procedural Sedation &amp; Analgesia Revision of 2005 recommendations</vt:lpstr>
      <vt:lpstr>Designation of Classes </vt:lpstr>
      <vt:lpstr>Levels of Evidence to Recommendation</vt:lpstr>
      <vt:lpstr>Definition of Procedural sedation and analgesia</vt:lpstr>
      <vt:lpstr>Levels of Sedation</vt:lpstr>
      <vt:lpstr>Levels of Sedation </vt:lpstr>
      <vt:lpstr>Levels of Sedation</vt:lpstr>
      <vt:lpstr>Levels of Sedation </vt:lpstr>
      <vt:lpstr>Levels of Sedation</vt:lpstr>
      <vt:lpstr>Of Note…….</vt:lpstr>
      <vt:lpstr>Questions Covered</vt:lpstr>
      <vt:lpstr>Does pre-procedural fasting decrease risk of Emesis/aspiration? </vt:lpstr>
      <vt:lpstr>Robak et al.- Preprocedural fasting and adverse events in procedural sedation and analgesia in a pediatric emergency department: are they related?</vt:lpstr>
      <vt:lpstr>Other Studies</vt:lpstr>
      <vt:lpstr>Does the routine use of capnography reduce the incidence of adverse respiratory events?</vt:lpstr>
      <vt:lpstr>What is Capnography?</vt:lpstr>
      <vt:lpstr>The Facts!</vt:lpstr>
      <vt:lpstr>The Facts!</vt:lpstr>
      <vt:lpstr>Does use of capnography provide clinically important benefit? </vt:lpstr>
      <vt:lpstr>What is the minimum number of personnel necessary to manage complications?</vt:lpstr>
      <vt:lpstr>The Facts!</vt:lpstr>
      <vt:lpstr>Can ketamine, propofol,etomidate, dexmedetomidine, alfentanil, and remifentanil be safely administered?</vt:lpstr>
      <vt:lpstr>Benefits of short-acting sedative agents</vt:lpstr>
      <vt:lpstr>PowerPoint Presentation</vt:lpstr>
      <vt:lpstr>Treatable Ketamine side effects</vt:lpstr>
      <vt:lpstr>Ketofol</vt:lpstr>
      <vt:lpstr>Ketofol</vt:lpstr>
      <vt:lpstr>Etomidate</vt:lpstr>
      <vt:lpstr>What’s new?</vt:lpstr>
      <vt:lpstr>Conclusion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Procedural Sedation &amp; Analgesia</dc:title>
  <dc:creator>Dan Frick</dc:creator>
  <cp:lastModifiedBy>Emergency Medicine</cp:lastModifiedBy>
  <cp:revision>72</cp:revision>
  <dcterms:created xsi:type="dcterms:W3CDTF">2015-06-23T22:35:33Z</dcterms:created>
  <dcterms:modified xsi:type="dcterms:W3CDTF">2015-07-01T12:57:59Z</dcterms:modified>
</cp:coreProperties>
</file>